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48" d="100"/>
          <a:sy n="48" d="100"/>
        </p:scale>
        <p:origin x="23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BA1FD-C3AA-4A78-BB68-07FC8B195DEB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8F23-3584-4180-8755-64E990BE30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82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10" y="1621191"/>
            <a:ext cx="5829981" cy="344875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010" y="5202944"/>
            <a:ext cx="5829981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630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7" y="6195762"/>
            <a:ext cx="5831755" cy="1183513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017" y="897466"/>
            <a:ext cx="5831755" cy="488183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10" y="7379274"/>
            <a:ext cx="5830874" cy="985793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92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9" y="880535"/>
            <a:ext cx="5823992" cy="494701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11" y="6073629"/>
            <a:ext cx="5823991" cy="2299824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13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880533"/>
            <a:ext cx="5232798" cy="432308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5214491"/>
            <a:ext cx="4923168" cy="616506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6073630"/>
            <a:ext cx="5823992" cy="2291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378934" y="926971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0041" y="4439321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039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7" y="3072252"/>
            <a:ext cx="5824871" cy="362820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6717470"/>
            <a:ext cx="5823992" cy="164759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78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009" y="880536"/>
            <a:ext cx="5823992" cy="191470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010" y="3016463"/>
            <a:ext cx="1855663" cy="1189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010" y="4205679"/>
            <a:ext cx="1855663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0244" y="3016462"/>
            <a:ext cx="1855439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00244" y="4205679"/>
            <a:ext cx="1856150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4981" y="3016462"/>
            <a:ext cx="1851306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6695" y="4205679"/>
            <a:ext cx="1851306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96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009" y="880536"/>
            <a:ext cx="5823992" cy="191470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4010" y="5762101"/>
            <a:ext cx="1855662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14261" y="3022117"/>
            <a:ext cx="1653779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4010" y="6594480"/>
            <a:ext cx="1855662" cy="1770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020" y="5762101"/>
            <a:ext cx="1855678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70060" y="3022117"/>
            <a:ext cx="1648421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98258" y="6594478"/>
            <a:ext cx="1856439" cy="1770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5051" y="5762101"/>
            <a:ext cx="1850569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85953" y="3022117"/>
            <a:ext cx="1649314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84980" y="6594481"/>
            <a:ext cx="1853021" cy="177058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7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9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880534"/>
            <a:ext cx="1430245" cy="748453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010" y="880534"/>
            <a:ext cx="4308022" cy="748453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3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96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450" y="949329"/>
            <a:ext cx="5475101" cy="4120620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450" y="5202946"/>
            <a:ext cx="5475101" cy="216693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8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1" y="880536"/>
            <a:ext cx="5823991" cy="191579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010" y="3016463"/>
            <a:ext cx="2872127" cy="534860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2539" y="3016463"/>
            <a:ext cx="2865462" cy="534860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72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1" y="880536"/>
            <a:ext cx="5823991" cy="191470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570" y="3016462"/>
            <a:ext cx="2700245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09" y="4206557"/>
            <a:ext cx="2872805" cy="415850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423" y="3016462"/>
            <a:ext cx="2693578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2" y="4206557"/>
            <a:ext cx="2866139" cy="415850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511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31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41" y="880533"/>
            <a:ext cx="2211884" cy="3412067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412" y="880534"/>
            <a:ext cx="3481589" cy="7484533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41" y="4292602"/>
            <a:ext cx="2211884" cy="407246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69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41" y="880533"/>
            <a:ext cx="3125702" cy="341206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37449" y="1096162"/>
            <a:ext cx="2225204" cy="705327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4292600"/>
            <a:ext cx="3128432" cy="4072467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1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011" y="880536"/>
            <a:ext cx="5823991" cy="1915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009" y="3027648"/>
            <a:ext cx="5823992" cy="533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9289" y="849806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959A-752A-4420-B750-80FCCFB4DF44}" type="datetimeFigureOut">
              <a:rPr lang="tr-TR" smtClean="0"/>
              <a:t>8.12.2024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010" y="8498066"/>
            <a:ext cx="375348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132" y="8498066"/>
            <a:ext cx="42386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EE44-86DB-40BC-8F8F-447F00FEF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821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  <p:sldLayoutId id="2147484081" r:id="rId16"/>
    <p:sldLayoutId id="214748408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42013" y="432964"/>
            <a:ext cx="6500191" cy="1777992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lgerian" panose="04020705040A02060702" pitchFamily="82" charset="0"/>
              </a:rPr>
              <a:t>TAHTAKÖPRÜ İLKOKULU</a:t>
            </a:r>
            <a:br>
              <a:rPr lang="tr-TR" dirty="0" smtClean="0">
                <a:latin typeface="Algerian" panose="04020705040A02060702" pitchFamily="82" charset="0"/>
              </a:rPr>
            </a:br>
            <a:r>
              <a:rPr lang="tr-TR" dirty="0" smtClean="0">
                <a:latin typeface="Algerian" panose="04020705040A02060702" pitchFamily="82" charset="0"/>
              </a:rPr>
              <a:t>15 TEMMUZ ÇOCUK GAZETESİ ÖZEL SAYISI</a:t>
            </a:r>
            <a:endParaRPr lang="tr-TR" dirty="0">
              <a:latin typeface="Algerian" panose="04020705040A02060702" pitchFamily="82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78567" y="2165643"/>
            <a:ext cx="2263637" cy="402725"/>
          </a:xfrm>
        </p:spPr>
        <p:txBody>
          <a:bodyPr>
            <a:normAutofit fontScale="85000" lnSpcReduction="20000"/>
          </a:bodyPr>
          <a:lstStyle/>
          <a:p>
            <a:r>
              <a:rPr lang="tr-TR" sz="2400" dirty="0" smtClean="0">
                <a:latin typeface="Arial Narrow" panose="020B0606020202030204" pitchFamily="34" charset="0"/>
              </a:rPr>
              <a:t>Aralık 2024</a:t>
            </a:r>
            <a:endParaRPr lang="tr-TR" sz="24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Dosya:15 Temmuz Demokrasi ve Milli Birlik Günü logo.svg - Vikipe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3886">
            <a:off x="236214" y="2991748"/>
            <a:ext cx="2778142" cy="15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40158" y="3376608"/>
            <a:ext cx="3617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u="sng" dirty="0" smtClean="0">
                <a:latin typeface="Arial Black" panose="020B0A04020102020204" pitchFamily="34" charset="0"/>
              </a:rPr>
              <a:t>Bu sayıda neler var?</a:t>
            </a:r>
          </a:p>
          <a:p>
            <a:endParaRPr lang="tr-TR" b="1" i="1" u="sng" dirty="0">
              <a:latin typeface="Arial Black" panose="020B0A04020102020204" pitchFamily="34" charset="0"/>
            </a:endParaRPr>
          </a:p>
          <a:p>
            <a:r>
              <a:rPr lang="tr-TR" dirty="0" smtClean="0">
                <a:latin typeface="Arial Black" panose="020B0A04020102020204" pitchFamily="34" charset="0"/>
              </a:rPr>
              <a:t>*</a:t>
            </a:r>
            <a:r>
              <a:rPr lang="tr-TR" sz="2400" dirty="0" smtClean="0">
                <a:latin typeface="Bahnschrift SemiBold Condensed" panose="020B0502040204020203" pitchFamily="34" charset="0"/>
              </a:rPr>
              <a:t>Yemin metni </a:t>
            </a:r>
          </a:p>
          <a:p>
            <a:r>
              <a:rPr lang="tr-TR" sz="2400" dirty="0" smtClean="0">
                <a:latin typeface="Bahnschrift SemiBold Condensed" panose="020B0502040204020203" pitchFamily="34" charset="0"/>
              </a:rPr>
              <a:t>*Cumhurbaşkanı Recep Tayyip </a:t>
            </a:r>
            <a:r>
              <a:rPr lang="tr-TR" sz="2400" dirty="0" err="1" smtClean="0">
                <a:latin typeface="Bahnschrift SemiBold Condensed" panose="020B0502040204020203" pitchFamily="34" charset="0"/>
              </a:rPr>
              <a:t>ERDOĞAN’ın</a:t>
            </a:r>
            <a:r>
              <a:rPr lang="tr-TR" sz="2400" dirty="0" smtClean="0">
                <a:latin typeface="Bahnschrift SemiBold Condensed" panose="020B0502040204020203" pitchFamily="34" charset="0"/>
              </a:rPr>
              <a:t> 15 TEMMUZ mesajı</a:t>
            </a:r>
          </a:p>
          <a:p>
            <a:r>
              <a:rPr lang="tr-TR" sz="2400" dirty="0" smtClean="0">
                <a:latin typeface="Bahnschrift SemiBold Condensed" panose="020B0502040204020203" pitchFamily="34" charset="0"/>
              </a:rPr>
              <a:t>*15 TEMMUZ görüntüleri</a:t>
            </a:r>
          </a:p>
          <a:p>
            <a:r>
              <a:rPr lang="tr-TR" sz="2400" dirty="0" smtClean="0">
                <a:latin typeface="Bahnschrift SemiBold Condensed" panose="020B0502040204020203" pitchFamily="34" charset="0"/>
              </a:rPr>
              <a:t>*15 TEMMUZ Şehitleri</a:t>
            </a:r>
          </a:p>
          <a:p>
            <a:r>
              <a:rPr lang="tr-TR" sz="2400" dirty="0" smtClean="0">
                <a:latin typeface="Bahnschrift SemiBold Condensed" panose="020B0502040204020203" pitchFamily="34" charset="0"/>
              </a:rPr>
              <a:t>*15 TEMMUZ şiiri</a:t>
            </a:r>
          </a:p>
          <a:p>
            <a:r>
              <a:rPr lang="tr-TR" sz="2400" dirty="0" smtClean="0">
                <a:latin typeface="Bahnschrift SemiBold Condensed" panose="020B0502040204020203" pitchFamily="34" charset="0"/>
              </a:rPr>
              <a:t>*Çengel Bulmaca</a:t>
            </a:r>
          </a:p>
          <a:p>
            <a:r>
              <a:rPr lang="tr-TR" sz="2400" dirty="0" smtClean="0">
                <a:latin typeface="Bahnschrift SemiBold Condensed" panose="020B0502040204020203" pitchFamily="34" charset="0"/>
              </a:rPr>
              <a:t>*15 TEMMUZ temalı öğrenci resim çalışmaları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240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" y="1331843"/>
            <a:ext cx="6440556" cy="7494105"/>
          </a:xfrm>
        </p:spPr>
      </p:pic>
    </p:spTree>
    <p:extLst>
      <p:ext uri="{BB962C8B-B14F-4D97-AF65-F5344CB8AC3E}">
        <p14:creationId xmlns:p14="http://schemas.microsoft.com/office/powerpoint/2010/main" val="113855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8538" y="1530623"/>
            <a:ext cx="6460435" cy="6559825"/>
          </a:xfrm>
        </p:spPr>
      </p:pic>
    </p:spTree>
    <p:extLst>
      <p:ext uri="{BB962C8B-B14F-4D97-AF65-F5344CB8AC3E}">
        <p14:creationId xmlns:p14="http://schemas.microsoft.com/office/powerpoint/2010/main" val="11912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0636" y="2925350"/>
            <a:ext cx="3364707" cy="121856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4723" y="4989443"/>
            <a:ext cx="5915025" cy="435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dirty="0">
                <a:latin typeface="Algerian" panose="04020705040A02060702" pitchFamily="82" charset="0"/>
              </a:rPr>
              <a:t> </a:t>
            </a:r>
            <a:r>
              <a:rPr lang="tr-TR" sz="4000" dirty="0" smtClean="0">
                <a:latin typeface="Algerian" panose="04020705040A02060702" pitchFamily="82" charset="0"/>
              </a:rPr>
              <a:t>          YEMİN METNİ</a:t>
            </a:r>
          </a:p>
          <a:p>
            <a:pPr marL="0" indent="0">
              <a:buNone/>
            </a:pPr>
            <a:r>
              <a:rPr lang="tr-TR" sz="4000" dirty="0">
                <a:latin typeface="Algerian" panose="04020705040A02060702" pitchFamily="82" charset="0"/>
              </a:rPr>
              <a:t> </a:t>
            </a:r>
            <a:r>
              <a:rPr lang="tr-TR" sz="4000" dirty="0" smtClean="0">
                <a:latin typeface="Algerian" panose="04020705040A02060702" pitchFamily="82" charset="0"/>
              </a:rPr>
              <a:t>         </a:t>
            </a:r>
            <a:r>
              <a:rPr lang="tr-TR" sz="1800" dirty="0" smtClean="0">
                <a:latin typeface="Bahnschrift Light" panose="020B0502040204020203" pitchFamily="34" charset="0"/>
              </a:rPr>
              <a:t>Eğer sizi unutursak kalbimiz kurusun.</a:t>
            </a:r>
          </a:p>
          <a:p>
            <a:pPr marL="0" indent="0">
              <a:buNone/>
            </a:pPr>
            <a:r>
              <a:rPr lang="tr-TR" sz="1800" dirty="0" smtClean="0">
                <a:latin typeface="Bahnschrift Light" panose="020B0502040204020203" pitchFamily="34" charset="0"/>
              </a:rPr>
              <a:t>          Emanetlerinize sahip çıkmazsak dillerimiz lal</a:t>
            </a:r>
          </a:p>
          <a:p>
            <a:pPr marL="0" indent="0">
              <a:buNone/>
            </a:pPr>
            <a:r>
              <a:rPr lang="tr-TR" sz="1800" dirty="0">
                <a:latin typeface="Bahnschrift Light" panose="020B0502040204020203" pitchFamily="34" charset="0"/>
              </a:rPr>
              <a:t> </a:t>
            </a:r>
            <a:r>
              <a:rPr lang="tr-TR" sz="1800" dirty="0" smtClean="0">
                <a:latin typeface="Bahnschrift Light" panose="020B0502040204020203" pitchFamily="34" charset="0"/>
              </a:rPr>
              <a:t>                                 olsun.</a:t>
            </a:r>
          </a:p>
          <a:p>
            <a:pPr marL="0" indent="0">
              <a:buNone/>
            </a:pPr>
            <a:r>
              <a:rPr lang="tr-TR" sz="1800" dirty="0" smtClean="0">
                <a:latin typeface="Bahnschrift Light" panose="020B0502040204020203" pitchFamily="34" charset="0"/>
              </a:rPr>
              <a:t>           Şehidim aziz ve mübarek hatıran önünde bir kez</a:t>
            </a:r>
          </a:p>
          <a:p>
            <a:pPr marL="0" indent="0">
              <a:buNone/>
            </a:pPr>
            <a:r>
              <a:rPr lang="tr-TR" sz="1800" dirty="0">
                <a:latin typeface="Bahnschrift Light" panose="020B0502040204020203" pitchFamily="34" charset="0"/>
              </a:rPr>
              <a:t> </a:t>
            </a:r>
            <a:r>
              <a:rPr lang="tr-TR" sz="1800" dirty="0" smtClean="0">
                <a:latin typeface="Bahnschrift Light" panose="020B0502040204020203" pitchFamily="34" charset="0"/>
              </a:rPr>
              <a:t>        daha söz veriyorum ki; Üzerinden asırlar geçse </a:t>
            </a:r>
          </a:p>
          <a:p>
            <a:pPr marL="0" indent="0">
              <a:buNone/>
            </a:pPr>
            <a:r>
              <a:rPr lang="tr-TR" sz="1800" dirty="0">
                <a:latin typeface="Bahnschrift Light" panose="020B0502040204020203" pitchFamily="34" charset="0"/>
              </a:rPr>
              <a:t> </a:t>
            </a:r>
            <a:r>
              <a:rPr lang="tr-TR" sz="1800" dirty="0" smtClean="0">
                <a:latin typeface="Bahnschrift Light" panose="020B0502040204020203" pitchFamily="34" charset="0"/>
              </a:rPr>
              <a:t>        bile şehadetinle hayat bulan bu kutlu destanı asla </a:t>
            </a:r>
          </a:p>
          <a:p>
            <a:pPr marL="0" indent="0">
              <a:buNone/>
            </a:pPr>
            <a:r>
              <a:rPr lang="tr-TR" sz="1800" dirty="0">
                <a:latin typeface="Bahnschrift Light" panose="020B0502040204020203" pitchFamily="34" charset="0"/>
              </a:rPr>
              <a:t> </a:t>
            </a:r>
            <a:r>
              <a:rPr lang="tr-TR" sz="1800" dirty="0" smtClean="0">
                <a:latin typeface="Bahnschrift Light" panose="020B0502040204020203" pitchFamily="34" charset="0"/>
              </a:rPr>
              <a:t>                           unutmayacağım</a:t>
            </a:r>
            <a:r>
              <a:rPr lang="tr-TR" sz="1800" dirty="0" smtClean="0"/>
              <a:t>.</a:t>
            </a:r>
            <a:endParaRPr lang="tr-TR" sz="4000" dirty="0" smtClean="0"/>
          </a:p>
        </p:txBody>
      </p:sp>
      <p:pic>
        <p:nvPicPr>
          <p:cNvPr id="2050" name="Picture 2" descr="MEB' den 15 Temmuz' a özel e-dergi. - Büyükköy Ortaoku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3" y="357810"/>
            <a:ext cx="6230938" cy="43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2609" y="812399"/>
            <a:ext cx="3417720" cy="1193867"/>
          </a:xfrm>
        </p:spPr>
        <p:txBody>
          <a:bodyPr>
            <a:noAutofit/>
          </a:bodyPr>
          <a:lstStyle/>
          <a:p>
            <a:pPr fontAlgn="base"/>
            <a:r>
              <a:rPr lang="tr-TR" sz="1800" b="1" dirty="0">
                <a:latin typeface="Arial Black" panose="020B0A04020102020204" pitchFamily="34" charset="0"/>
              </a:rPr>
              <a:t>Sayın Cumhurbaşkanımızın</a:t>
            </a:r>
            <a:br>
              <a:rPr lang="tr-TR" sz="1800" b="1" dirty="0">
                <a:latin typeface="Arial Black" panose="020B0A04020102020204" pitchFamily="34" charset="0"/>
              </a:rPr>
            </a:br>
            <a:r>
              <a:rPr lang="tr-TR" sz="1800" b="1" dirty="0">
                <a:latin typeface="Arial Black" panose="020B0A04020102020204" pitchFamily="34" charset="0"/>
              </a:rPr>
              <a:t>‘15 Temmuz Demokrasi ve Milli Birlik Günü’ Mesajı</a:t>
            </a:r>
            <a:br>
              <a:rPr lang="tr-TR" sz="1800" b="1" dirty="0">
                <a:latin typeface="Arial Black" panose="020B0A04020102020204" pitchFamily="34" charset="0"/>
              </a:rPr>
            </a:br>
            <a:endParaRPr lang="tr-TR" sz="1800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tr-TR" dirty="0" smtClean="0"/>
              <a:t>15 </a:t>
            </a:r>
            <a:r>
              <a:rPr lang="tr-TR" dirty="0"/>
              <a:t>Temmuz gecesi, şanlı tarihimizin en büyük destanlarından biri olarak hafızalara kazınmıştır.</a:t>
            </a:r>
          </a:p>
          <a:p>
            <a:pPr marL="0" indent="0" fontAlgn="base">
              <a:buNone/>
            </a:pPr>
            <a:r>
              <a:rPr lang="tr-TR" dirty="0"/>
              <a:t>O gece, aziz milletimizin ve kahraman güvenlik güçlerimizin onurlu duruşu ve dünyada eşi benzeri görülmemiş cesareti ile hain darbe girişimi püskürtülmüştür.</a:t>
            </a:r>
          </a:p>
          <a:p>
            <a:pPr marL="0" indent="0" fontAlgn="base">
              <a:buNone/>
            </a:pPr>
            <a:r>
              <a:rPr lang="tr-TR" dirty="0"/>
              <a:t>Milletimiz verdiği ikinci kurtuluş mücadelesi ile bağımsızlığından asla vazgeçmeyeceğini bir kez daha ilan etmiştir.</a:t>
            </a:r>
          </a:p>
          <a:p>
            <a:pPr marL="0" indent="0" fontAlgn="base">
              <a:buNone/>
            </a:pPr>
            <a:r>
              <a:rPr lang="tr-TR" dirty="0"/>
              <a:t>Ordunun ve diğer stratejik kurumların içine sızmış FETÖ ihanet çetesi ve destekçilerine karşı elde edilen bu demokrasi zaferi, milletimizin yüreğindeki imanın ve çıplak elleriyle verdiği mücadelenin bir neticesidir.</a:t>
            </a:r>
          </a:p>
          <a:p>
            <a:pPr marL="0" indent="0" fontAlgn="base">
              <a:buNone/>
            </a:pPr>
            <a:r>
              <a:rPr lang="tr-TR" dirty="0"/>
              <a:t>Türk Milleti, 15 Temmuz’da önüne çıkan engeller karşısında nasıl bir duruş sergilediğini ve herhangi bir topluluk değil, kelimenin tam anlamıyla millet olduğunu tüm dünyaya göstermiştir</a:t>
            </a:r>
            <a:r>
              <a:rPr lang="tr-TR" dirty="0" smtClean="0"/>
              <a:t>.</a:t>
            </a:r>
          </a:p>
          <a:p>
            <a:pPr marL="0" indent="0" fontAlgn="base">
              <a:buNone/>
            </a:pPr>
            <a:r>
              <a:rPr lang="tr-TR" dirty="0"/>
              <a:t>Devletimiz ise, millet ile el ele vererek, yıllar içerisinde kanser hücreleri gibi bünyesine yayılan bu hainleri temizlemiştir.</a:t>
            </a:r>
          </a:p>
          <a:p>
            <a:pPr marL="0" indent="0" fontAlgn="base">
              <a:buNone/>
            </a:pPr>
            <a:r>
              <a:rPr lang="tr-TR" dirty="0"/>
              <a:t>Daha önemlisi, tüm bu süreci hukuk devleti, demokrasi, insan hakları, adalet ilkelerine sıkı sıkıya bağlı kalarak yürütüyor olmamızdır.</a:t>
            </a:r>
          </a:p>
          <a:p>
            <a:pPr marL="0" indent="0" fontAlgn="base">
              <a:buNone/>
            </a:pPr>
            <a:r>
              <a:rPr lang="tr-TR" dirty="0"/>
              <a:t>Türkiye 2023 hedeflerinin önüne geçmeye yönelik bu en cüretkâr adımı geride bırakmakla, istiklalini ve istikbalini güvence altına almıştır.</a:t>
            </a:r>
          </a:p>
          <a:p>
            <a:pPr marL="0" indent="0" fontAlgn="base">
              <a:buNone/>
            </a:pPr>
            <a:r>
              <a:rPr lang="tr-TR" dirty="0"/>
              <a:t>Biz de milletimize şükran borcumuzu ödemek için tüm gücümüzle çalışıyoruz.</a:t>
            </a:r>
          </a:p>
          <a:p>
            <a:pPr marL="0" indent="0" fontAlgn="base">
              <a:buNone/>
            </a:pPr>
            <a:r>
              <a:rPr lang="tr-TR" dirty="0"/>
              <a:t>Amacımız, bizden sonraki nesillere, daha güçlü, daha müreffeh, daha huzurlu bir Türkiye bırakmaktır.</a:t>
            </a:r>
          </a:p>
          <a:p>
            <a:pPr marL="0" indent="0" fontAlgn="base">
              <a:buNone/>
            </a:pPr>
            <a:r>
              <a:rPr lang="tr-TR" dirty="0"/>
              <a:t>15 Temmuz Demokrasi ve Milli Birlik Günü, demokrasimize kasteden darbe girişimine karşı toplumsal hafızamızın diri tutulması, demokrasimizin güçlenmesi ve şehitlerimizin ve gazilerimizin hatırlanması için sembol niteliğindedir.</a:t>
            </a:r>
          </a:p>
          <a:p>
            <a:pPr marL="0" indent="0" fontAlgn="base">
              <a:buNone/>
            </a:pPr>
            <a:r>
              <a:rPr lang="tr-TR" dirty="0"/>
              <a:t>Bu düşüncelerle, ülkemizin bağımsızlığı ile milletimizin birliğini ve beraberliğini hedef alan </a:t>
            </a:r>
            <a:r>
              <a:rPr lang="tr-TR" dirty="0" err="1"/>
              <a:t>meş’um</a:t>
            </a:r>
            <a:r>
              <a:rPr lang="tr-TR" dirty="0"/>
              <a:t> darbe girişiminin üçüncü yıl dönümünde 15 Temmuz gecesi şehit olan tüm kardeşlerimize Allah’tan rahmet, yakınlarına ve milletimize başsağlığı diliyorum.</a:t>
            </a:r>
          </a:p>
          <a:p>
            <a:pPr marL="0" indent="0" fontAlgn="base">
              <a:buNone/>
            </a:pPr>
            <a:r>
              <a:rPr lang="tr-TR" dirty="0"/>
              <a:t>Darbe girişimi sırasında yaralanarak gazilikle şereflenen tüm kardeşlerimize sıhhat ve afiyet temenni ediyorum.</a:t>
            </a:r>
          </a:p>
          <a:p>
            <a:pPr marL="0" indent="0" fontAlgn="base">
              <a:buNone/>
            </a:pPr>
            <a:r>
              <a:rPr lang="tr-TR" dirty="0"/>
              <a:t>Türkiye’nin her yerinde darbecilerin karşısına dikilerek, bu büyük ihanet girişimine geçit vermeyen milletimin her bir ferdine şükranlarımı sunuyorum.</a:t>
            </a:r>
          </a:p>
          <a:p>
            <a:pPr marL="0" indent="0" fontAlgn="base">
              <a:buNone/>
            </a:pPr>
            <a:r>
              <a:rPr lang="tr-TR" dirty="0"/>
              <a:t>Rabbim ülkemizin ve milletimizin her daim yardımcısı olsun.</a:t>
            </a:r>
          </a:p>
          <a:p>
            <a:pPr marL="0" indent="0" fontAlgn="base">
              <a:buNone/>
            </a:pPr>
            <a:r>
              <a:rPr lang="tr-TR" b="1" dirty="0"/>
              <a:t>Recep Tayyip Erdoğan</a:t>
            </a:r>
            <a:br>
              <a:rPr lang="tr-TR" b="1" dirty="0"/>
            </a:br>
            <a:r>
              <a:rPr lang="tr-TR" b="1" dirty="0"/>
              <a:t>Türkiye Cumhuriyeti Cumhurbaşkanı</a:t>
            </a:r>
            <a:endParaRPr lang="tr-TR" dirty="0"/>
          </a:p>
          <a:p>
            <a:pPr marL="0" indent="0" fontAlgn="base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1026" name="Picture 2" descr="Cumhurbaşkanı Erdoğan: Terör saldırısını lanetliyor, şehitlerimize rahmet  diliyorum - Son Dakika Haberle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2" y="451982"/>
            <a:ext cx="2439228" cy="191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5 TEMMUZ - Tarihi geceden unutulmaz 40 fotoğrafın hikâye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86" y="1103963"/>
            <a:ext cx="4036344" cy="33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5 Temmuz resmi tatil mi? - Sözc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940968"/>
            <a:ext cx="6392529" cy="456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 rot="8874382" flipV="1">
            <a:off x="-185515" y="842353"/>
            <a:ext cx="424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Bahnschrift SemiBold" panose="020B0502040204020203" pitchFamily="34" charset="0"/>
              </a:rPr>
              <a:t>MİLLETİMİZİN DİRENİŞİ</a:t>
            </a:r>
            <a:endParaRPr lang="tr-TR" sz="28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104" name="Picture 8" descr="15 Temmuz Ruhunu Geleceğe Taşımak, Yorum Murat Yeşiltaş | SE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641"/>
            <a:ext cx="2969544" cy="369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YLAŞABİLECEĞİNİZ 15 TEMMUZ MESAJLARI SÖZLERİ: 15 Temmuz darbe girişimi  resimli, bayraklı, kısa, uzun 15 Temmuz mesajlar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75" y="5492641"/>
            <a:ext cx="3513220" cy="369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İHA'nın unutulmayan 15 Temmuz fotoğraflar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251354"/>
            <a:ext cx="6376737" cy="47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132954"/>
          </a:xfrm>
        </p:spPr>
        <p:txBody>
          <a:bodyPr/>
          <a:lstStyle/>
          <a:p>
            <a:r>
              <a:rPr lang="tr-TR" i="1" dirty="0" smtClean="0">
                <a:solidFill>
                  <a:srgbClr val="FF0000"/>
                </a:solidFill>
                <a:latin typeface="Castellar" panose="020A0402060406010301" pitchFamily="18" charset="0"/>
              </a:rPr>
              <a:t>15 TEMMUZ ŞEHİTLERİMİZ</a:t>
            </a:r>
            <a:endParaRPr lang="tr-TR" i="1" dirty="0">
              <a:solidFill>
                <a:srgbClr val="FF0000"/>
              </a:solidFill>
              <a:latin typeface="Castellar" panose="020A0402060406010301" pitchFamily="18" charset="0"/>
            </a:endParaRPr>
          </a:p>
        </p:txBody>
      </p:sp>
      <p:sp>
        <p:nvSpPr>
          <p:cNvPr id="7" name="AutoShape 8" descr="İşte 15 Temmuz Destanı'nı yazan şehitlerimiz - Galeri - Türkiye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0357"/>
            <a:ext cx="6858000" cy="64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697832"/>
            <a:ext cx="3561347" cy="82244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2800" b="1" dirty="0"/>
              <a:t>15 TEMMUZ ŞEHİTLERİ</a:t>
            </a:r>
            <a:endParaRPr lang="tr-TR" sz="2800" dirty="0"/>
          </a:p>
          <a:p>
            <a:pPr marL="0" indent="0">
              <a:buNone/>
            </a:pPr>
            <a:r>
              <a:rPr lang="tr-TR" sz="2800" dirty="0"/>
              <a:t>Bir çağ idi geldi geçti 15 temmuz</a:t>
            </a:r>
          </a:p>
          <a:p>
            <a:pPr marL="0" indent="0">
              <a:buNone/>
            </a:pPr>
            <a:r>
              <a:rPr lang="tr-TR" sz="2800" dirty="0"/>
              <a:t>Kazındı hafızalarımıza</a:t>
            </a:r>
          </a:p>
          <a:p>
            <a:pPr marL="0" indent="0">
              <a:buNone/>
            </a:pPr>
            <a:r>
              <a:rPr lang="tr-TR" sz="2800" dirty="0"/>
              <a:t>Milletimin cesurlukları</a:t>
            </a:r>
          </a:p>
          <a:p>
            <a:pPr marL="0" indent="0">
              <a:buNone/>
            </a:pPr>
            <a:r>
              <a:rPr lang="tr-TR" sz="2800" dirty="0"/>
              <a:t>Kimi panzerin önüne yattı</a:t>
            </a:r>
          </a:p>
          <a:p>
            <a:pPr marL="0" indent="0">
              <a:buNone/>
            </a:pPr>
            <a:r>
              <a:rPr lang="tr-TR" sz="2800" dirty="0"/>
              <a:t>Kimi kurşunlara siper etti gövdesini</a:t>
            </a:r>
          </a:p>
          <a:p>
            <a:pPr marL="0" indent="0">
              <a:buNone/>
            </a:pPr>
            <a:r>
              <a:rPr lang="tr-TR" sz="2800" dirty="0"/>
              <a:t>Başaramadı darbeciler gayesini</a:t>
            </a:r>
          </a:p>
          <a:p>
            <a:pPr marL="0" indent="0">
              <a:buNone/>
            </a:pPr>
            <a:r>
              <a:rPr lang="tr-TR" sz="2800" dirty="0"/>
              <a:t>Dünya gördü Türk'ün cesaretini</a:t>
            </a:r>
          </a:p>
          <a:p>
            <a:pPr marL="0" indent="0">
              <a:buNone/>
            </a:pPr>
            <a:r>
              <a:rPr lang="tr-TR" sz="2800" dirty="0"/>
              <a:t>Kabul etmez kimsenin esaretini</a:t>
            </a:r>
          </a:p>
          <a:p>
            <a:pPr marL="0" indent="0">
              <a:buNone/>
            </a:pPr>
            <a:r>
              <a:rPr lang="tr-TR" sz="2800" dirty="0"/>
              <a:t>Tank da silah da hiç bir şey durduramaz</a:t>
            </a:r>
          </a:p>
          <a:p>
            <a:pPr marL="0" indent="0">
              <a:buNone/>
            </a:pPr>
            <a:r>
              <a:rPr lang="tr-TR" sz="2800" dirty="0"/>
              <a:t>İnanmış Türk Milletini</a:t>
            </a:r>
          </a:p>
          <a:p>
            <a:pPr marL="0" indent="0">
              <a:buNone/>
            </a:pPr>
            <a:r>
              <a:rPr lang="tr-TR" sz="2800" dirty="0"/>
              <a:t>Asla korkutamaz</a:t>
            </a:r>
          </a:p>
          <a:p>
            <a:endParaRPr lang="tr-TR" sz="2800" dirty="0"/>
          </a:p>
        </p:txBody>
      </p:sp>
      <p:pic>
        <p:nvPicPr>
          <p:cNvPr id="6152" name="Picture 8" descr="https://imgz.star.com.tr/imgsdisk/2023/07/12/enguzel15temmuzsiirl-12072023c53b87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1285" y="3007895"/>
            <a:ext cx="7916778" cy="329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2975" y="409075"/>
            <a:ext cx="5915025" cy="5173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>
                <a:latin typeface="Bahnschrift" panose="020B0502040204020203" pitchFamily="34" charset="0"/>
              </a:rPr>
              <a:t>15 TEMMUZ GECESİ</a:t>
            </a:r>
            <a:endParaRPr lang="tr-TR" sz="24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tr-TR" sz="2400" dirty="0">
                <a:latin typeface="Bahnschrift" panose="020B0502040204020203" pitchFamily="34" charset="0"/>
              </a:rPr>
              <a:t>Sardı her tarafı bombaların sesi</a:t>
            </a:r>
          </a:p>
          <a:p>
            <a:pPr marL="0" indent="0">
              <a:buNone/>
            </a:pPr>
            <a:r>
              <a:rPr lang="tr-TR" sz="2400" dirty="0">
                <a:latin typeface="Bahnschrift" panose="020B0502040204020203" pitchFamily="34" charset="0"/>
              </a:rPr>
              <a:t>Paramparça oldu Büyük Millet Meclisi</a:t>
            </a:r>
          </a:p>
          <a:p>
            <a:pPr marL="0" indent="0">
              <a:buNone/>
            </a:pPr>
            <a:r>
              <a:rPr lang="tr-TR" sz="2400" dirty="0">
                <a:latin typeface="Bahnschrift" panose="020B0502040204020203" pitchFamily="34" charset="0"/>
              </a:rPr>
              <a:t>Vatanı kurtarmak için yaptık demokrasi</a:t>
            </a:r>
          </a:p>
          <a:p>
            <a:pPr marL="0" indent="0">
              <a:buNone/>
            </a:pPr>
            <a:r>
              <a:rPr lang="tr-TR" sz="2400" dirty="0">
                <a:latin typeface="Bahnschrift" panose="020B0502040204020203" pitchFamily="34" charset="0"/>
              </a:rPr>
              <a:t>Bayrak düşmedi yerlere</a:t>
            </a:r>
          </a:p>
          <a:p>
            <a:pPr marL="0" indent="0">
              <a:buNone/>
            </a:pPr>
            <a:r>
              <a:rPr lang="tr-TR" sz="2400" dirty="0">
                <a:latin typeface="Bahnschrift" panose="020B0502040204020203" pitchFamily="34" charset="0"/>
              </a:rPr>
              <a:t>Her zaman gönüllerde</a:t>
            </a:r>
          </a:p>
          <a:p>
            <a:pPr marL="0" indent="0">
              <a:buNone/>
            </a:pPr>
            <a:r>
              <a:rPr lang="tr-TR" sz="2400" dirty="0">
                <a:latin typeface="Bahnschrift" panose="020B0502040204020203" pitchFamily="34" charset="0"/>
              </a:rPr>
              <a:t>Çok şehit verdik o gece</a:t>
            </a:r>
          </a:p>
          <a:p>
            <a:pPr marL="0" indent="0">
              <a:buNone/>
            </a:pPr>
            <a:r>
              <a:rPr lang="tr-TR" sz="2400" dirty="0">
                <a:latin typeface="Bahnschrift" panose="020B0502040204020203" pitchFamily="34" charset="0"/>
              </a:rPr>
              <a:t>Onlar ölmedi yaşıyor yüreklerde</a:t>
            </a:r>
          </a:p>
          <a:p>
            <a:pPr marL="0" indent="0">
              <a:buNone/>
            </a:pPr>
            <a:r>
              <a:rPr lang="tr-TR" sz="2400" dirty="0">
                <a:latin typeface="Bahnschrift" panose="020B0502040204020203" pitchFamily="34" charset="0"/>
              </a:rPr>
              <a:t>O gece bozulmadı birlik</a:t>
            </a:r>
          </a:p>
          <a:p>
            <a:pPr marL="0" indent="0">
              <a:buNone/>
            </a:pPr>
            <a:r>
              <a:rPr lang="tr-TR" sz="2400" dirty="0">
                <a:latin typeface="Bahnschrift" panose="020B0502040204020203" pitchFamily="34" charset="0"/>
              </a:rPr>
              <a:t>Çabalar sonucu düşmanı gönderdik</a:t>
            </a:r>
          </a:p>
          <a:p>
            <a:pPr marL="0" indent="0">
              <a:buNone/>
            </a:pPr>
            <a:r>
              <a:rPr lang="tr-TR" sz="2400" dirty="0">
                <a:latin typeface="Bahnschrift" panose="020B0502040204020203" pitchFamily="34" charset="0"/>
              </a:rPr>
              <a:t>Biz yenilmez bir ülkeyiz</a:t>
            </a:r>
          </a:p>
          <a:p>
            <a:pPr marL="0" indent="0">
              <a:buNone/>
            </a:pPr>
            <a:r>
              <a:rPr lang="tr-TR" sz="2400" dirty="0" smtClean="0">
                <a:latin typeface="Bahnschrift" panose="020B0502040204020203" pitchFamily="34" charset="0"/>
              </a:rPr>
              <a:t>Bunu da </a:t>
            </a:r>
            <a:r>
              <a:rPr lang="tr-TR" sz="2400" dirty="0">
                <a:latin typeface="Bahnschrift" panose="020B0502040204020203" pitchFamily="34" charset="0"/>
              </a:rPr>
              <a:t>düşmana biz öğrettik</a:t>
            </a:r>
          </a:p>
          <a:p>
            <a:pPr marL="0" indent="0">
              <a:buNone/>
            </a:pPr>
            <a:endParaRPr lang="tr-TR" sz="2400" dirty="0">
              <a:latin typeface="Bahnschrift" panose="020B0502040204020203" pitchFamily="34" charset="0"/>
            </a:endParaRPr>
          </a:p>
        </p:txBody>
      </p:sp>
      <p:pic>
        <p:nvPicPr>
          <p:cNvPr id="7172" name="Picture 4" descr="https://imgz.star.com.tr/imgsdisk/2023/07/12/8-12072023fe98cf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" y="5414211"/>
            <a:ext cx="6184231" cy="425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5278" y="0"/>
            <a:ext cx="2833186" cy="531375"/>
          </a:xfrm>
        </p:spPr>
        <p:txBody>
          <a:bodyPr>
            <a:normAutofit/>
          </a:bodyPr>
          <a:lstStyle/>
          <a:p>
            <a:r>
              <a:rPr lang="tr-TR" b="1" i="1" u="sng" dirty="0" smtClean="0">
                <a:latin typeface="Bahnschrift Light SemiCondensed" panose="020B0502040204020203" pitchFamily="34" charset="0"/>
              </a:rPr>
              <a:t>ÇENGEL BULMACA</a:t>
            </a:r>
            <a:endParaRPr lang="tr-TR" b="1" i="1" u="sng" dirty="0">
              <a:latin typeface="Bahnschrift Light SemiCondensed" panose="020B0502040204020203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8" y="531376"/>
            <a:ext cx="6145880" cy="465022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" y="5325978"/>
            <a:ext cx="6424863" cy="43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144</TotalTime>
  <Words>531</Words>
  <Application>Microsoft Office PowerPoint</Application>
  <PresentationFormat>A4 Kağıt (210x297 mm)</PresentationFormat>
  <Paragraphs>63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25" baseType="lpstr">
      <vt:lpstr>Algerian</vt:lpstr>
      <vt:lpstr>Arial</vt:lpstr>
      <vt:lpstr>Arial Black</vt:lpstr>
      <vt:lpstr>Arial Narrow</vt:lpstr>
      <vt:lpstr>Bahnschrift</vt:lpstr>
      <vt:lpstr>Bahnschrift Light</vt:lpstr>
      <vt:lpstr>Bahnschrift Light SemiCondensed</vt:lpstr>
      <vt:lpstr>Bahnschrift SemiBold</vt:lpstr>
      <vt:lpstr>Bahnschrift SemiBold Condensed</vt:lpstr>
      <vt:lpstr>Bookman Old Style</vt:lpstr>
      <vt:lpstr>Calibri</vt:lpstr>
      <vt:lpstr>Castellar</vt:lpstr>
      <vt:lpstr>Rockwell</vt:lpstr>
      <vt:lpstr>Damask</vt:lpstr>
      <vt:lpstr>TAHTAKÖPRÜ İLKOKULU 15 TEMMUZ ÇOCUK GAZETESİ ÖZEL SAYISI</vt:lpstr>
      <vt:lpstr>PowerPoint Sunusu</vt:lpstr>
      <vt:lpstr>Sayın Cumhurbaşkanımızın ‘15 Temmuz Demokrasi ve Milli Birlik Günü’ Mesajı </vt:lpstr>
      <vt:lpstr>PowerPoint Sunusu</vt:lpstr>
      <vt:lpstr>PowerPoint Sunusu</vt:lpstr>
      <vt:lpstr>15 TEMMUZ ŞEHİTLERİMİZ</vt:lpstr>
      <vt:lpstr>PowerPoint Sunusu</vt:lpstr>
      <vt:lpstr>PowerPoint Sunusu</vt:lpstr>
      <vt:lpstr>ÇENGEL BULMACA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TAHTAKÖPRÜ İLKOKULU 15 TEMMUZ ÇOCUK GAZETESİ ÖZEL SAYISI</dc:title>
  <dc:creator>Yusuf</dc:creator>
  <cp:lastModifiedBy>Yusuf</cp:lastModifiedBy>
  <cp:revision>18</cp:revision>
  <dcterms:created xsi:type="dcterms:W3CDTF">2024-12-04T17:56:34Z</dcterms:created>
  <dcterms:modified xsi:type="dcterms:W3CDTF">2024-12-08T18:43:13Z</dcterms:modified>
</cp:coreProperties>
</file>